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64" r:id="rId3"/>
    <p:sldId id="271" r:id="rId4"/>
    <p:sldId id="258" r:id="rId5"/>
    <p:sldId id="259" r:id="rId6"/>
    <p:sldId id="260" r:id="rId7"/>
    <p:sldId id="261" r:id="rId8"/>
    <p:sldId id="262" r:id="rId9"/>
    <p:sldId id="263" r:id="rId10"/>
    <p:sldId id="272" r:id="rId11"/>
    <p:sldId id="274" r:id="rId12"/>
    <p:sldId id="270" r:id="rId13"/>
    <p:sldId id="265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09"/>
    <p:restoredTop sz="97030"/>
  </p:normalViewPr>
  <p:slideViewPr>
    <p:cSldViewPr snapToGrid="0" snapToObjects="1">
      <p:cViewPr varScale="1">
        <p:scale>
          <a:sx n="160" d="100"/>
          <a:sy n="160" d="100"/>
        </p:scale>
        <p:origin x="5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04081A-D847-4F1F-A276-B3C10559F484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B2897F-68B1-4A81-9982-D4E05016623B}">
      <dgm:prSet/>
      <dgm:spPr/>
      <dgm:t>
        <a:bodyPr/>
        <a:lstStyle/>
        <a:p>
          <a:r>
            <a:rPr lang="en-US" dirty="0"/>
            <a:t>Separate replicating, ordering, and client-server communicating to 3 individual layers</a:t>
          </a:r>
        </a:p>
      </dgm:t>
    </dgm:pt>
    <dgm:pt modelId="{03E32AD7-8CB1-457E-9C7D-00B837545A92}" type="parTrans" cxnId="{83A80281-78CF-48B0-8D70-B41AC8B21928}">
      <dgm:prSet/>
      <dgm:spPr/>
      <dgm:t>
        <a:bodyPr/>
        <a:lstStyle/>
        <a:p>
          <a:endParaRPr lang="en-US"/>
        </a:p>
      </dgm:t>
    </dgm:pt>
    <dgm:pt modelId="{C253178D-3515-4340-A329-7D45BED5B585}" type="sibTrans" cxnId="{83A80281-78CF-48B0-8D70-B41AC8B21928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309815F1-8A0C-44BF-BEC9-28E520660F9A}">
      <dgm:prSet/>
      <dgm:spPr/>
      <dgm:t>
        <a:bodyPr/>
        <a:lstStyle/>
        <a:p>
          <a:r>
            <a:rPr lang="en-US"/>
            <a:t>The only extra work leader need to do is ordering the unique id.</a:t>
          </a:r>
        </a:p>
      </dgm:t>
    </dgm:pt>
    <dgm:pt modelId="{FD9A98A7-3E12-4EF6-969C-5FCCC50DFF88}" type="parTrans" cxnId="{73642830-83B1-4134-B0C9-E63B039241D7}">
      <dgm:prSet/>
      <dgm:spPr/>
      <dgm:t>
        <a:bodyPr/>
        <a:lstStyle/>
        <a:p>
          <a:endParaRPr lang="en-US"/>
        </a:p>
      </dgm:t>
    </dgm:pt>
    <dgm:pt modelId="{B2C1B140-3070-482B-A570-2429A9CD7D43}" type="sibTrans" cxnId="{73642830-83B1-4134-B0C9-E63B039241D7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A01495B8-8D06-4B45-B75C-1DC9DDFC3F46}" type="pres">
      <dgm:prSet presAssocID="{5304081A-D847-4F1F-A276-B3C10559F484}" presName="Name0" presStyleCnt="0">
        <dgm:presLayoutVars>
          <dgm:animLvl val="lvl"/>
          <dgm:resizeHandles val="exact"/>
        </dgm:presLayoutVars>
      </dgm:prSet>
      <dgm:spPr/>
    </dgm:pt>
    <dgm:pt modelId="{72B4E7A4-1885-C441-AACD-7BC7279947CB}" type="pres">
      <dgm:prSet presAssocID="{F1B2897F-68B1-4A81-9982-D4E05016623B}" presName="compositeNode" presStyleCnt="0">
        <dgm:presLayoutVars>
          <dgm:bulletEnabled val="1"/>
        </dgm:presLayoutVars>
      </dgm:prSet>
      <dgm:spPr/>
    </dgm:pt>
    <dgm:pt modelId="{57C33D3A-5523-224C-835D-072E8BDA3779}" type="pres">
      <dgm:prSet presAssocID="{F1B2897F-68B1-4A81-9982-D4E05016623B}" presName="bgRect" presStyleLbl="alignNode1" presStyleIdx="0" presStyleCnt="2"/>
      <dgm:spPr/>
    </dgm:pt>
    <dgm:pt modelId="{CE7D143F-425A-A44B-9F32-7E12983CDAFD}" type="pres">
      <dgm:prSet presAssocID="{C253178D-3515-4340-A329-7D45BED5B585}" presName="sibTransNodeRect" presStyleLbl="alignNode1" presStyleIdx="0" presStyleCnt="2">
        <dgm:presLayoutVars>
          <dgm:chMax val="0"/>
          <dgm:bulletEnabled val="1"/>
        </dgm:presLayoutVars>
      </dgm:prSet>
      <dgm:spPr/>
    </dgm:pt>
    <dgm:pt modelId="{3DB3A075-4B8E-574C-B854-3E45284B3318}" type="pres">
      <dgm:prSet presAssocID="{F1B2897F-68B1-4A81-9982-D4E05016623B}" presName="nodeRect" presStyleLbl="alignNode1" presStyleIdx="0" presStyleCnt="2">
        <dgm:presLayoutVars>
          <dgm:bulletEnabled val="1"/>
        </dgm:presLayoutVars>
      </dgm:prSet>
      <dgm:spPr/>
    </dgm:pt>
    <dgm:pt modelId="{1F7706F0-6A40-444E-AF1A-A559B8E686C8}" type="pres">
      <dgm:prSet presAssocID="{C253178D-3515-4340-A329-7D45BED5B585}" presName="sibTrans" presStyleCnt="0"/>
      <dgm:spPr/>
    </dgm:pt>
    <dgm:pt modelId="{84B17B35-AD8C-4740-85B7-F93A01B7B2EE}" type="pres">
      <dgm:prSet presAssocID="{309815F1-8A0C-44BF-BEC9-28E520660F9A}" presName="compositeNode" presStyleCnt="0">
        <dgm:presLayoutVars>
          <dgm:bulletEnabled val="1"/>
        </dgm:presLayoutVars>
      </dgm:prSet>
      <dgm:spPr/>
    </dgm:pt>
    <dgm:pt modelId="{020F019A-2351-4349-BCEC-64D67C882A4C}" type="pres">
      <dgm:prSet presAssocID="{309815F1-8A0C-44BF-BEC9-28E520660F9A}" presName="bgRect" presStyleLbl="alignNode1" presStyleIdx="1" presStyleCnt="2"/>
      <dgm:spPr/>
    </dgm:pt>
    <dgm:pt modelId="{706AC0E5-A8C7-834E-96CE-B2DFB4BA267B}" type="pres">
      <dgm:prSet presAssocID="{B2C1B140-3070-482B-A570-2429A9CD7D43}" presName="sibTransNodeRect" presStyleLbl="alignNode1" presStyleIdx="1" presStyleCnt="2">
        <dgm:presLayoutVars>
          <dgm:chMax val="0"/>
          <dgm:bulletEnabled val="1"/>
        </dgm:presLayoutVars>
      </dgm:prSet>
      <dgm:spPr/>
    </dgm:pt>
    <dgm:pt modelId="{35A60E3A-B3A0-FB46-A262-6DA50731A9F4}" type="pres">
      <dgm:prSet presAssocID="{309815F1-8A0C-44BF-BEC9-28E520660F9A}" presName="nodeRect" presStyleLbl="alignNode1" presStyleIdx="1" presStyleCnt="2">
        <dgm:presLayoutVars>
          <dgm:bulletEnabled val="1"/>
        </dgm:presLayoutVars>
      </dgm:prSet>
      <dgm:spPr/>
    </dgm:pt>
  </dgm:ptLst>
  <dgm:cxnLst>
    <dgm:cxn modelId="{F73B2705-1359-624E-B7C0-7994FC085B35}" type="presOf" srcId="{F1B2897F-68B1-4A81-9982-D4E05016623B}" destId="{57C33D3A-5523-224C-835D-072E8BDA3779}" srcOrd="0" destOrd="0" presId="urn:microsoft.com/office/officeart/2016/7/layout/LinearBlockProcessNumbered"/>
    <dgm:cxn modelId="{A6F9DC28-A12F-184B-9FE6-9C5CFA4BCC9D}" type="presOf" srcId="{C253178D-3515-4340-A329-7D45BED5B585}" destId="{CE7D143F-425A-A44B-9F32-7E12983CDAFD}" srcOrd="0" destOrd="0" presId="urn:microsoft.com/office/officeart/2016/7/layout/LinearBlockProcessNumbered"/>
    <dgm:cxn modelId="{73642830-83B1-4134-B0C9-E63B039241D7}" srcId="{5304081A-D847-4F1F-A276-B3C10559F484}" destId="{309815F1-8A0C-44BF-BEC9-28E520660F9A}" srcOrd="1" destOrd="0" parTransId="{FD9A98A7-3E12-4EF6-969C-5FCCC50DFF88}" sibTransId="{B2C1B140-3070-482B-A570-2429A9CD7D43}"/>
    <dgm:cxn modelId="{9EE6F947-1DC5-4346-9A2E-C962A6938A6C}" type="presOf" srcId="{F1B2897F-68B1-4A81-9982-D4E05016623B}" destId="{3DB3A075-4B8E-574C-B854-3E45284B3318}" srcOrd="1" destOrd="0" presId="urn:microsoft.com/office/officeart/2016/7/layout/LinearBlockProcessNumbered"/>
    <dgm:cxn modelId="{32026780-0437-AC4A-8C3A-FD1B85B9E705}" type="presOf" srcId="{309815F1-8A0C-44BF-BEC9-28E520660F9A}" destId="{020F019A-2351-4349-BCEC-64D67C882A4C}" srcOrd="0" destOrd="0" presId="urn:microsoft.com/office/officeart/2016/7/layout/LinearBlockProcessNumbered"/>
    <dgm:cxn modelId="{83A80281-78CF-48B0-8D70-B41AC8B21928}" srcId="{5304081A-D847-4F1F-A276-B3C10559F484}" destId="{F1B2897F-68B1-4A81-9982-D4E05016623B}" srcOrd="0" destOrd="0" parTransId="{03E32AD7-8CB1-457E-9C7D-00B837545A92}" sibTransId="{C253178D-3515-4340-A329-7D45BED5B585}"/>
    <dgm:cxn modelId="{6F4EC190-7F19-A24F-B916-3B6C049BF52F}" type="presOf" srcId="{B2C1B140-3070-482B-A570-2429A9CD7D43}" destId="{706AC0E5-A8C7-834E-96CE-B2DFB4BA267B}" srcOrd="0" destOrd="0" presId="urn:microsoft.com/office/officeart/2016/7/layout/LinearBlockProcessNumbered"/>
    <dgm:cxn modelId="{0B696799-267A-1842-87B8-A8BC6E07FA12}" type="presOf" srcId="{5304081A-D847-4F1F-A276-B3C10559F484}" destId="{A01495B8-8D06-4B45-B75C-1DC9DDFC3F46}" srcOrd="0" destOrd="0" presId="urn:microsoft.com/office/officeart/2016/7/layout/LinearBlockProcessNumbered"/>
    <dgm:cxn modelId="{C089A7B0-2DBD-7847-B3C4-8D40027DA6F7}" type="presOf" srcId="{309815F1-8A0C-44BF-BEC9-28E520660F9A}" destId="{35A60E3A-B3A0-FB46-A262-6DA50731A9F4}" srcOrd="1" destOrd="0" presId="urn:microsoft.com/office/officeart/2016/7/layout/LinearBlockProcessNumbered"/>
    <dgm:cxn modelId="{43669075-F365-3D4B-841D-84E98E669AB5}" type="presParOf" srcId="{A01495B8-8D06-4B45-B75C-1DC9DDFC3F46}" destId="{72B4E7A4-1885-C441-AACD-7BC7279947CB}" srcOrd="0" destOrd="0" presId="urn:microsoft.com/office/officeart/2016/7/layout/LinearBlockProcessNumbered"/>
    <dgm:cxn modelId="{35FC36C8-8968-BA41-B4BE-F1DEF1137717}" type="presParOf" srcId="{72B4E7A4-1885-C441-AACD-7BC7279947CB}" destId="{57C33D3A-5523-224C-835D-072E8BDA3779}" srcOrd="0" destOrd="0" presId="urn:microsoft.com/office/officeart/2016/7/layout/LinearBlockProcessNumbered"/>
    <dgm:cxn modelId="{4D60EF48-76D7-9B40-9C67-501D12800649}" type="presParOf" srcId="{72B4E7A4-1885-C441-AACD-7BC7279947CB}" destId="{CE7D143F-425A-A44B-9F32-7E12983CDAFD}" srcOrd="1" destOrd="0" presId="urn:microsoft.com/office/officeart/2016/7/layout/LinearBlockProcessNumbered"/>
    <dgm:cxn modelId="{9A7F5C29-94BA-4C41-B7DC-DA7D1D980B05}" type="presParOf" srcId="{72B4E7A4-1885-C441-AACD-7BC7279947CB}" destId="{3DB3A075-4B8E-574C-B854-3E45284B3318}" srcOrd="2" destOrd="0" presId="urn:microsoft.com/office/officeart/2016/7/layout/LinearBlockProcessNumbered"/>
    <dgm:cxn modelId="{A6ADE7AB-08C3-2545-B046-9D43B23BB761}" type="presParOf" srcId="{A01495B8-8D06-4B45-B75C-1DC9DDFC3F46}" destId="{1F7706F0-6A40-444E-AF1A-A559B8E686C8}" srcOrd="1" destOrd="0" presId="urn:microsoft.com/office/officeart/2016/7/layout/LinearBlockProcessNumbered"/>
    <dgm:cxn modelId="{F860DDF8-C6C3-9E46-ACD3-53CC83D76610}" type="presParOf" srcId="{A01495B8-8D06-4B45-B75C-1DC9DDFC3F46}" destId="{84B17B35-AD8C-4740-85B7-F93A01B7B2EE}" srcOrd="2" destOrd="0" presId="urn:microsoft.com/office/officeart/2016/7/layout/LinearBlockProcessNumbered"/>
    <dgm:cxn modelId="{685C67D6-D088-414B-9C96-16A9B2B88766}" type="presParOf" srcId="{84B17B35-AD8C-4740-85B7-F93A01B7B2EE}" destId="{020F019A-2351-4349-BCEC-64D67C882A4C}" srcOrd="0" destOrd="0" presId="urn:microsoft.com/office/officeart/2016/7/layout/LinearBlockProcessNumbered"/>
    <dgm:cxn modelId="{1B220483-EDBC-3444-9098-BD1A4A5A7895}" type="presParOf" srcId="{84B17B35-AD8C-4740-85B7-F93A01B7B2EE}" destId="{706AC0E5-A8C7-834E-96CE-B2DFB4BA267B}" srcOrd="1" destOrd="0" presId="urn:microsoft.com/office/officeart/2016/7/layout/LinearBlockProcessNumbered"/>
    <dgm:cxn modelId="{FCCEC471-975A-3D40-8B82-B505C51888C7}" type="presParOf" srcId="{84B17B35-AD8C-4740-85B7-F93A01B7B2EE}" destId="{35A60E3A-B3A0-FB46-A262-6DA50731A9F4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C33D3A-5523-224C-835D-072E8BDA3779}">
      <dsp:nvSpPr>
        <dsp:cNvPr id="0" name=""/>
        <dsp:cNvSpPr/>
      </dsp:nvSpPr>
      <dsp:spPr>
        <a:xfrm>
          <a:off x="3286" y="0"/>
          <a:ext cx="5052417" cy="4351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9067" tIns="0" rIns="499067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Separate replicating, ordering, and client-server communicating to 3 individual layers</a:t>
          </a:r>
        </a:p>
      </dsp:txBody>
      <dsp:txXfrm>
        <a:off x="3286" y="1740535"/>
        <a:ext cx="5052417" cy="2610802"/>
      </dsp:txXfrm>
    </dsp:sp>
    <dsp:sp modelId="{CE7D143F-425A-A44B-9F32-7E12983CDAFD}">
      <dsp:nvSpPr>
        <dsp:cNvPr id="0" name=""/>
        <dsp:cNvSpPr/>
      </dsp:nvSpPr>
      <dsp:spPr>
        <a:xfrm>
          <a:off x="3286" y="0"/>
          <a:ext cx="5052417" cy="1740535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9067" tIns="165100" rIns="49906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3286" y="0"/>
        <a:ext cx="5052417" cy="1740535"/>
      </dsp:txXfrm>
    </dsp:sp>
    <dsp:sp modelId="{020F019A-2351-4349-BCEC-64D67C882A4C}">
      <dsp:nvSpPr>
        <dsp:cNvPr id="0" name=""/>
        <dsp:cNvSpPr/>
      </dsp:nvSpPr>
      <dsp:spPr>
        <a:xfrm>
          <a:off x="5459896" y="0"/>
          <a:ext cx="5052417" cy="435133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9067" tIns="0" rIns="499067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The only extra work leader need to do is ordering the unique id.</a:t>
          </a:r>
        </a:p>
      </dsp:txBody>
      <dsp:txXfrm>
        <a:off x="5459896" y="1740535"/>
        <a:ext cx="5052417" cy="2610802"/>
      </dsp:txXfrm>
    </dsp:sp>
    <dsp:sp modelId="{706AC0E5-A8C7-834E-96CE-B2DFB4BA267B}">
      <dsp:nvSpPr>
        <dsp:cNvPr id="0" name=""/>
        <dsp:cNvSpPr/>
      </dsp:nvSpPr>
      <dsp:spPr>
        <a:xfrm>
          <a:off x="5459896" y="0"/>
          <a:ext cx="5052417" cy="1740535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9067" tIns="165100" rIns="499067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5459896" y="0"/>
        <a:ext cx="5052417" cy="17405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155741-9431-6740-88BF-5FE9C97FF43E}" type="datetimeFigureOut">
              <a:rPr lang="en-US" smtClean="0"/>
              <a:t>4/3/22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50934C-DAB9-4048-B79F-084D378C68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09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10E954-765D-7447-85AC-06389BB2BB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08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E2517-EEEC-4B49-921B-329A02BA01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19663D-CAF3-6248-B22D-6546A4BA13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EA809-C84B-F743-8F4C-FC299BCA4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746FF-7895-8645-8D7B-EC923C08D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83D67B-9D9E-B94F-A1CE-29545874B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813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86B9C-1526-2E4E-96C2-4B1A121D3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A51BFA-4093-6C4E-8539-DE75252E8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112B4-434A-584F-BC62-8DD360BD7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74AD9C-F4A0-0A4E-A69A-1C66AE6E3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34F03-9B08-C544-A6B3-EB1CB7AFB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855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CF4CE1-FD16-3241-BC5A-AA7902922A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45C8B9-5C48-2340-917D-8E36B0C47A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48DD95-9D69-5B46-A9DA-58E778AE5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633A4-45C3-BD45-B246-63D5572D8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33EB8-881E-324C-A7D2-5C507BB46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806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458F2-C0A5-0C45-8B54-FCBB9CBE4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25A0A-6738-3E48-B27B-067A1637F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D3D306-232D-7542-A62B-C79EDDB01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74E2A0-9ECA-314F-AA63-1951C4FD7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877D1-39C3-4D46-B945-B960D4EA1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783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D619D-AC14-CE4B-A86D-A068D846A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F0BBE-67E1-DE47-BEEF-57258FFBF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2B6B7-6378-D340-A9E4-CFF84B2D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55B0D-2D9D-3F41-B785-45DF7BB32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BC283-73EB-BA4F-954B-3E9DC3DEE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189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3DA4B-4A80-A547-84E9-80A8F8341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EC018-DD1A-CC46-B92A-2B5DA30B68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15A49A-3644-4048-9A43-3174D329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468D64-74F7-1446-8DED-7ADCCB934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DE7B6-D3BB-0541-A43F-5A97379EB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9A28A-282C-B44D-96EA-C445D035D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75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07A16-02A5-EF4F-8050-46EDFA398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0F8A84-AF79-D24B-BF43-170EEB8C8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C6503E-34AE-8044-A5EA-DD804CBCA9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B4C0BF-DED8-9A4A-AD47-D60860075E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6337D1-576D-5A40-81E7-88965FF068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A8A2DD-FF3B-044B-960F-D93908492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4EE8B7-315B-2642-B3D3-22A8CFF99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6B9170-056D-5F48-A1D4-4B84FBBA9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549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460AC-0BEB-7B4C-98AC-7817FDD27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63DE7A-3ED7-C346-B29D-6067B4BB3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78F76B-7E83-B845-9893-D6B92AECF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12404-62DA-544F-9212-E1EB6B51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086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1D7F2F-2A0A-094F-85A2-4D2A410F1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3F05EC-8483-8D42-9F84-DF1A241D6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F96A0-CAFE-0747-A7CF-E2574B297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01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934B7-B2DC-3042-B763-4ADDB8D07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05198-F143-F44F-A5D9-270E2512F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8B73FE-E1CA-B844-A3A5-2D28BCE31C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810AC7-0CAC-814B-8A25-9C65D577A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79F83A-188E-D841-9001-08CCC1D49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742605-6B8F-1C43-A3C4-5AA623CB8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423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304DC-FFE1-D34A-B0FF-D60EDDE3E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43C483-A401-9E43-9716-C625005C1C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CC3077-3DF8-4343-BD6D-70532DFEB1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5E340A-8CFE-084A-B583-B1C177EE5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67612-55F7-8844-8417-84C8DC5D3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BB90C-FAD8-5F46-AFF9-D73543E7F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65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5FB3E7-A972-2642-933E-86DF3BAA9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3DDFF3-7285-FE49-AEEE-7A1243A57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B4DDF-6320-0D4F-BA4B-862E6E294A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769ADD-9B90-DC4B-8629-29C452E2AFF6}" type="datetimeFigureOut">
              <a:rPr lang="en-US" smtClean="0"/>
              <a:t>4/3/22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8C8D51-5E1E-6840-9AA0-AB141A4C64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3C3A2A-E8BF-CB4A-B555-D624BE3328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3BF60D-9484-8B41-9DE3-4A2D1CC5C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323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fsantos/S-Paxo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noahcui.github.io/info" TargetMode="External"/><Relationship Id="rId4" Type="http://schemas.openxmlformats.org/officeDocument/2006/relationships/hyperlink" Target="https://ieeexplore.ieee.org/document/6424845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180B4-1127-3841-A42B-EF08E73C08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5000" dirty="0"/>
              <a:t>S-</a:t>
            </a:r>
            <a:r>
              <a:rPr lang="en-US" sz="5000" dirty="0" err="1"/>
              <a:t>Paxos</a:t>
            </a:r>
            <a:r>
              <a:rPr lang="en-US" sz="5000" dirty="0"/>
              <a:t>: Offloading the Leader for High Throughput State Machine Replication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07E9E6-B149-8346-9CB9-9BD01B8778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4773976"/>
            <a:ext cx="8258176" cy="750810"/>
          </a:xfrm>
        </p:spPr>
        <p:txBody>
          <a:bodyPr anchor="ctr">
            <a:noAutofit/>
          </a:bodyPr>
          <a:lstStyle/>
          <a:p>
            <a:r>
              <a:rPr lang="en-US" sz="1000" dirty="0"/>
              <a:t>Martin </a:t>
            </a:r>
            <a:r>
              <a:rPr lang="en-US" sz="1000" dirty="0" err="1"/>
              <a:t>Biely</a:t>
            </a:r>
            <a:r>
              <a:rPr lang="en-US" sz="1000" dirty="0"/>
              <a:t>, Zarko Milosevic, Nuno Santos, Andre </a:t>
            </a:r>
            <a:r>
              <a:rPr lang="en-US" sz="1000" dirty="0" err="1"/>
              <a:t>Schiper</a:t>
            </a:r>
            <a:br>
              <a:rPr lang="en-US" sz="1000" dirty="0"/>
            </a:br>
            <a:r>
              <a:rPr lang="en-US" sz="1000" dirty="0" err="1"/>
              <a:t>Github</a:t>
            </a:r>
            <a:r>
              <a:rPr lang="en-US" sz="1000" dirty="0"/>
              <a:t>: </a:t>
            </a:r>
            <a:r>
              <a:rPr lang="en-US" sz="1000" dirty="0">
                <a:hlinkClick r:id="rId3"/>
              </a:rPr>
              <a:t>https://github.com/nfsantos/S-Paxos</a:t>
            </a:r>
            <a:br>
              <a:rPr lang="en-US" sz="1000" dirty="0"/>
            </a:br>
            <a:r>
              <a:rPr lang="en-US" sz="1000" dirty="0"/>
              <a:t>Paper: </a:t>
            </a:r>
            <a:r>
              <a:rPr lang="en-US" sz="1000" dirty="0">
                <a:hlinkClick r:id="rId4"/>
              </a:rPr>
              <a:t>https://ieeexplore.ieee.org/document/6424845</a:t>
            </a:r>
            <a:endParaRPr lang="en-US" sz="1000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70AC71D-F43D-A24D-BC59-43DE6163ECB6}"/>
              </a:ext>
            </a:extLst>
          </p:cNvPr>
          <p:cNvSpPr txBox="1">
            <a:spLocks/>
          </p:cNvSpPr>
          <p:nvPr/>
        </p:nvSpPr>
        <p:spPr>
          <a:xfrm>
            <a:off x="1966912" y="5748033"/>
            <a:ext cx="8258176" cy="6318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Presented by </a:t>
            </a:r>
            <a:r>
              <a:rPr lang="en-US" sz="1200" dirty="0" err="1"/>
              <a:t>Bocheng</a:t>
            </a:r>
            <a:r>
              <a:rPr lang="en-US" sz="1200" dirty="0"/>
              <a:t> Cui, Lakshmi </a:t>
            </a:r>
            <a:r>
              <a:rPr lang="en-US" sz="1200" dirty="0" err="1"/>
              <a:t>Ongolu</a:t>
            </a:r>
            <a:br>
              <a:rPr lang="en-US" sz="1200" dirty="0"/>
            </a:br>
            <a:r>
              <a:rPr lang="en-US" sz="1200" dirty="0"/>
              <a:t>PhD</a:t>
            </a:r>
            <a:r>
              <a:rPr lang="zh-CN" altLang="en-US" sz="1200" dirty="0"/>
              <a:t> </a:t>
            </a:r>
            <a:r>
              <a:rPr lang="en-US" altLang="zh-CN" sz="1200" dirty="0"/>
              <a:t>Student</a:t>
            </a:r>
            <a:r>
              <a:rPr lang="en-US" sz="1200" dirty="0"/>
              <a:t> in UNH</a:t>
            </a:r>
            <a:br>
              <a:rPr lang="en-US" sz="1200" dirty="0"/>
            </a:br>
            <a:r>
              <a:rPr lang="en-US" sz="1200" dirty="0">
                <a:hlinkClick r:id="rId5"/>
              </a:rPr>
              <a:t>noahcui.github.io/info</a:t>
            </a:r>
            <a:endParaRPr lang="en-US" sz="1200" dirty="0"/>
          </a:p>
          <a:p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4102951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1E918C-D5FD-194A-896F-C32690886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8465" y="3298722"/>
            <a:ext cx="8495070" cy="17844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View Change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Ellipse">
            <a:extLst>
              <a:ext uri="{FF2B5EF4-FFF2-40B4-BE49-F238E27FC236}">
                <a16:creationId xmlns:a16="http://schemas.microsoft.com/office/drawing/2014/main" id="{DA4CD365-C01D-C4E9-6AB0-9A3064DF7B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3185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C4A7C96-9E71-4CE8-ADCD-504C0D52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449AF-F3FC-B84B-AF2B-CD977205D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5715" y="2000249"/>
            <a:ext cx="8197410" cy="41288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After a new leader is promoted, the dissemination layer will propose all stable ids, unless it is known that these ids have been decided, or already (re)proposed from within </a:t>
            </a:r>
            <a:r>
              <a:rPr lang="en-US" sz="2000" dirty="0" err="1"/>
              <a:t>Paxos</a:t>
            </a:r>
            <a:r>
              <a:rPr lang="en-US" sz="2000" dirty="0"/>
              <a:t>(the leader set)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80041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BA2AC-0D6F-FC49-9DA7-1BE27D1D3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8465" y="3298722"/>
            <a:ext cx="8495070" cy="17844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Performance Evaluation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Upward trend">
            <a:extLst>
              <a:ext uri="{FF2B5EF4-FFF2-40B4-BE49-F238E27FC236}">
                <a16:creationId xmlns:a16="http://schemas.microsoft.com/office/drawing/2014/main" id="{C7B64080-FFDA-CCA7-793C-C898463A2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833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BDF13B0-800F-A64F-B757-FFFE1FA522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5817" y="643467"/>
            <a:ext cx="5320366" cy="557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37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95E1A846-A705-2D41-A20B-247B8D93F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960563"/>
            <a:ext cx="5291666" cy="2936873"/>
          </a:xfrm>
          <a:prstGeom prst="rect">
            <a:avLst/>
          </a:prstGeom>
        </p:spPr>
      </p:pic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8DEFCAA5-6477-8D45-AE1A-087B565DC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5" y="1987021"/>
            <a:ext cx="5291667" cy="2883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780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F843851-C096-894A-A726-7D0051ABAA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42781" y="643467"/>
            <a:ext cx="5306437" cy="557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505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3A1A4FFC-17EA-804D-9FEF-D1BFF8481D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4396" y="643467"/>
            <a:ext cx="5543208" cy="557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2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DC9364-08D7-4E44-B3CC-518ABF5A7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/>
              <a:t>Main</a:t>
            </a:r>
            <a:r>
              <a:rPr lang="zh-CN" altLang="en-US" sz="5200"/>
              <a:t> </a:t>
            </a:r>
            <a:r>
              <a:rPr lang="en-US" altLang="zh-CN" sz="5200"/>
              <a:t>Idea</a:t>
            </a:r>
            <a:endParaRPr lang="en-US" sz="52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02B7495-EC23-7403-948B-3AEADD0D2F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241363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27658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528905-0B64-384A-A3A2-E0BB0AB95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8465" y="3298722"/>
            <a:ext cx="8495070" cy="17844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Normal</a:t>
            </a:r>
            <a:r>
              <a:rPr lang="en-US" altLang="zh-CN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operation</a:t>
            </a: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Gears">
            <a:extLst>
              <a:ext uri="{FF2B5EF4-FFF2-40B4-BE49-F238E27FC236}">
                <a16:creationId xmlns:a16="http://schemas.microsoft.com/office/drawing/2014/main" id="{2F06C45E-3324-5BBE-4578-0D64D58F35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508264" y="1371601"/>
            <a:ext cx="1175474" cy="1175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678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7389DB9-1D6E-2C47-88BA-59EF881D5F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7572" y="643467"/>
            <a:ext cx="9816856" cy="557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97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FB6F78C7-89D2-5041-BBDF-2264D369B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02734"/>
            <a:ext cx="10905066" cy="5452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238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C220801-CB63-BC4B-9CD9-BBEB9F4FCD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84522"/>
            <a:ext cx="10905066" cy="528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043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3B7ECF8-D171-1D4F-9269-61B6745BF5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852677"/>
            <a:ext cx="10905066" cy="515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30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54EEDFD0-BF88-664B-B2C7-20274D6D42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147654"/>
            <a:ext cx="10905066" cy="256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620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CCD11CF7-44E5-A044-8FB2-C4C0A04C88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2917" y="643467"/>
            <a:ext cx="8346166" cy="5571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762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146</Words>
  <Application>Microsoft Macintosh PowerPoint</Application>
  <PresentationFormat>Widescreen</PresentationFormat>
  <Paragraphs>13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S-Paxos: Offloading the Leader for High Throughput State Machine Replication</vt:lpstr>
      <vt:lpstr>Main Idea</vt:lpstr>
      <vt:lpstr>Normal operation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View Change</vt:lpstr>
      <vt:lpstr>PowerPoint Presentation</vt:lpstr>
      <vt:lpstr>Performance Evaluation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S-Paxos: Offloading the Leader for High Throughput State Machine Replication</dc:title>
  <dc:creator>Noah Cui</dc:creator>
  <cp:lastModifiedBy>Noah Cui</cp:lastModifiedBy>
  <cp:revision>2</cp:revision>
  <dcterms:created xsi:type="dcterms:W3CDTF">2022-04-03T18:01:49Z</dcterms:created>
  <dcterms:modified xsi:type="dcterms:W3CDTF">2022-04-03T21:25:42Z</dcterms:modified>
</cp:coreProperties>
</file>

<file path=docProps/thumbnail.jpeg>
</file>